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570" y="2008138"/>
            <a:ext cx="559886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4000"/>
              </a:spcAft>
              <a:buNone/>
            </a:pPr>
            <a:r>
              <a:rPr lang="en-US" sz="24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Injury &amp; Condition Management Platform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772570" y="2868513"/>
            <a:ext cx="55988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Partnership Overview</a:t>
            </a:r>
            <a:endParaRPr lang="en-US" sz="1800" dirty="0"/>
          </a:p>
        </p:txBody>
      </p:sp>
      <p:pic>
        <p:nvPicPr>
          <p:cNvPr id="4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457200"/>
            <a:ext cx="274320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 GTM: "Scale with Inbound"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Marketing &amp; Referrals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&amp; Content Marketing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"Injury management checklist", "Medical certificate tracking guide" - drive organic traffic from compliance searches.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Referral Program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clients refer their service providers. Offer 1 month free credit for successful referrals.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Webinars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"Compliance Updates" - educational content that captures leads and builds authority.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 Channel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Accountants and bookkeepers who serve these industries - natural referral partners.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50+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Leads/Month by EOY1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$6-12K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 Providers, Allied Health, Cleaning, Security, Transport</a:t>
            </a:r>
            <a:endParaRPr lang="en-US" sz="9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 GTM: "Enterprise Expansion"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&amp; Customization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Procurement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Register on VendorPanel and Buying for Victoria. Monitor and respond to council RFPs for compliance solutions.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Sales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Dedicated account manager for enterprise prospects. Longer 6-12 month relationship-building cycle.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Customization Packages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dashboards, API integrations, white-label options. Premium pricing for bespoke solutions.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Proof Points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Leverage Tier 1 case studies to win enterprise trust. Reference customers speak to prospects.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2-3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Deals in Year 2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722561"/>
          </a:xfrm>
          <a:prstGeom prst="roundRect">
            <a:avLst>
              <a:gd name="adj" fmla="val 14061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Councils, Franchise Groups</a:t>
            </a:r>
            <a:endParaRPr lang="en-US" sz="9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301" y="406301"/>
            <a:ext cx="849802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 Agent (V2)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06301" y="923776"/>
            <a:ext cx="8498026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RTW Plan Check-ins - Coming Soon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6301" y="1352401"/>
            <a:ext cx="4070449" cy="1504206"/>
          </a:xfrm>
          <a:prstGeom prst="roundRect">
            <a:avLst>
              <a:gd name="adj" fmla="val 67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8701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Worker Engagement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8701" y="1752451"/>
            <a:ext cx="3765649" cy="913656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calls to workers on RTW plans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Natural AI-powered conversation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Tracks 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Identifies barriers to recovery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Escalates concerns automatically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06301" y="2983557"/>
            <a:ext cx="4070449" cy="1313855"/>
          </a:xfrm>
          <a:prstGeom prst="roundRect">
            <a:avLst>
              <a:gd name="adj" fmla="val 7733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58701" y="3135957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Captures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8701" y="3383607"/>
            <a:ext cx="3765649" cy="723305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Pain/discomfort levels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 capacity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wellbeing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67250" y="1352401"/>
            <a:ext cx="4070449" cy="1440359"/>
          </a:xfrm>
          <a:prstGeom prst="roundRect">
            <a:avLst>
              <a:gd name="adj" fmla="val 70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819650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Multi-Channel Approach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819650" y="17777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Primary - weekly calls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819650" y="1993404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WhatsApp: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Quick updates, younger workers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819650" y="2209056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Browser: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Detailed forms, uploads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819650" y="2424708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Escalation: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Case manager fallback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67250" y="2919710"/>
            <a:ext cx="4070449" cy="558701"/>
          </a:xfrm>
          <a:prstGeom prst="roundRect">
            <a:avLst>
              <a:gd name="adj" fmla="val 18185"/>
            </a:avLst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756035" y="30466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Scales to thousands of workers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756035" y="31990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without added staff</a:t>
            </a:r>
            <a:endParaRPr lang="en-US" sz="1100" dirty="0"/>
          </a:p>
        </p:txBody>
      </p:sp>
      <p:pic>
        <p:nvPicPr>
          <p:cNvPr id="19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11665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Legacy System Integration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07827"/>
            <a:ext cx="867928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 - Bridge to Modern Management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06301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3011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326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Sits Over Legacy Data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06326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connects to your existing systems without replacing them. Your historical data stays intact.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06301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3011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6326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Pre-Built Hooks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06326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We're building integrations for common HR, payroll, and claims systems used in your industry.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06301" y="3478262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430113" y="3478262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06326" y="3630662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Minimal Disruption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06326" y="3921323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need to migrate data or retrain staff on new core systems. Preventli enhances what you have.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667250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9106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867275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4867275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Already live - syncs tickets, conversations, and attachments automatically.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667250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469106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867275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API-First Architecture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867275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RESTful APIs allow connection to any system. Custom integrations available.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667250" y="3478262"/>
            <a:ext cx="4070449" cy="743992"/>
          </a:xfrm>
          <a:prstGeom prst="roundRect">
            <a:avLst>
              <a:gd name="adj" fmla="val 13656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81994" y="3630662"/>
            <a:ext cx="384096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6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Support Included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4781994" y="39049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help you connect your existing systems during onboarding</a:t>
            </a:r>
            <a:endParaRPr lang="en-US" sz="1000" dirty="0"/>
          </a:p>
        </p:txBody>
      </p:sp>
      <p:pic>
        <p:nvPicPr>
          <p:cNvPr id="2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1709" y="1341537"/>
            <a:ext cx="380058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20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1709" y="2119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Schedule a platform demo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671709" y="24558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Discuss partnership model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671709" y="2792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Define integration requirements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71709" y="312881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Start pilot program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671709" y="359226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Let's transform injury management together</a:t>
            </a:r>
            <a:endParaRPr lang="en-US" sz="1400" dirty="0"/>
          </a:p>
        </p:txBody>
      </p:sp>
      <p:pic>
        <p:nvPicPr>
          <p:cNvPr id="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Problem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98525"/>
            <a:ext cx="8255198" cy="3690045"/>
          </a:xfrm>
          <a:prstGeom prst="roundRect">
            <a:avLst>
              <a:gd name="adj" fmla="val 275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0426" y="1615976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7601" y="1615976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Distinct Case Types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47601" y="2037457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WorkCover claims and non-WorkCover condition cases require different tracking approaches.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90426" y="2799457"/>
            <a:ext cx="0" cy="6881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7601" y="2799457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 Compliance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47601" y="3220938"/>
            <a:ext cx="74812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certificates, RTW plans, and deadlines are hard to manage manually.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0426" y="3716238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7601" y="3716238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State-by-State Variation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47601" y="4137720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VIC, NSW, QLD, WA, SA, TAS, NT - each has different legislation. V2 scales nationally.</a:t>
            </a:r>
            <a:endParaRPr lang="en-US" sz="1500" dirty="0"/>
          </a:p>
        </p:txBody>
      </p:sp>
      <p:pic>
        <p:nvPicPr>
          <p:cNvPr id="14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Solution: Preventli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60425"/>
            <a:ext cx="8255198" cy="3725168"/>
          </a:xfrm>
          <a:prstGeom prst="roundRect">
            <a:avLst>
              <a:gd name="adj" fmla="val 272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61851" y="157787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Compliance Management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61851" y="1974056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WIRC Act compliance tracking, medical certificates, and return-to-work monitoring.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61851" y="242619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61851" y="2822377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Seamlessly aggregates worker injury cases from existing ticketing systems.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61851" y="327451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1851" y="3695998"/>
            <a:ext cx="7620298" cy="972145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case summaries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trail</a:t>
            </a:r>
            <a:endParaRPr lang="en-US" sz="1300" dirty="0"/>
          </a:p>
        </p:txBody>
      </p:sp>
      <p:pic>
        <p:nvPicPr>
          <p:cNvPr id="11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3011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4426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426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monitoring of all certificates with automatic expiry alerts and status updates.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Return-to-Work Monitoring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7-stage RTW process with progress indicators and milestone tracking.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 Enforcement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alerts when certificates approach the 42-day compliance threshold.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Audit Trails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 action logged with timestamps, user info, and full change history.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 Security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Organization-level data isolation with role-based access controls.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Dashboard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At-a-glance view of all compliance statuses across your entire workforce.</a:t>
            </a:r>
            <a:endParaRPr lang="en-US" sz="1200" dirty="0"/>
          </a:p>
        </p:txBody>
      </p:sp>
      <p:pic>
        <p:nvPicPr>
          <p:cNvPr id="2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 &amp; AI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6801" y="1400175"/>
            <a:ext cx="3763238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Case Summaries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96801" y="1707505"/>
            <a:ext cx="3763238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AI generates intelligent case summaries with work status classification and key insights.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Worker Notifications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 workers when certificates expire - no manual follow-up needed.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Proactive Chase Workflows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Triggers actions 3 days before certificate expiry to prevent compliance gaps.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Smart Validation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Ensures medical certificates align with stated work capacity - catches inconsistencies.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Escalating priority levels (Medium → High → Critical) ensure nothing is missed.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Email Drafting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professional emails for any case situation with one click.</a:t>
            </a:r>
            <a:endParaRPr lang="en-US" sz="12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143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Rules &amp; Automation</a:t>
            </a:r>
            <a:endParaRPr lang="en-US" sz="2800" dirty="0"/>
          </a:p>
        </p:txBody>
      </p:sp>
      <p:sp>
        <p:nvSpPr>
          <p:cNvPr id="4" name="Box 4"/>
          <p:cNvSpPr/>
          <p:nvPr/>
        </p:nvSpPr>
        <p:spPr>
          <a:xfrm>
            <a:off x="406301" y="814375"/>
            <a:ext cx="2692499" cy="620000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Line 4"/>
          <p:cNvSpPr/>
          <p:nvPr/>
        </p:nvSpPr>
        <p:spPr>
          <a:xfrm>
            <a:off x="406301" y="833425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6" name="Title 4"/>
          <p:cNvSpPr/>
          <p:nvPr/>
        </p:nvSpPr>
        <p:spPr>
          <a:xfrm>
            <a:off x="533251" y="914375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950" b="1" dirty="0">
                <a:solidFill>
                  <a:srgbClr val="1C3D5A"/>
                </a:solidFill>
                <a:latin typeface="Arial" pitchFamily="34" charset="0"/>
              </a:rPr>
              <a:t>Certificate Automation</a:t>
            </a:r>
            <a:endParaRPr lang="en-US" sz="950" dirty="0"/>
          </a:p>
        </p:txBody>
      </p:sp>
      <p:sp>
        <p:nvSpPr>
          <p:cNvPr id="7" name="Bullets 4"/>
          <p:cNvSpPr/>
          <p:nvPr/>
        </p:nvSpPr>
        <p:spPr>
          <a:xfrm>
            <a:off x="533251" y="1074375"/>
            <a:ext cx="2492499" cy="3400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Expiry tracking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real-time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Chase workflows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- 3 days before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Auto-email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worker reminders</a:t>
            </a:r>
            <a:endParaRPr lang="en-US" sz="750" dirty="0"/>
          </a:p>
        </p:txBody>
      </p:sp>
      <p:sp>
        <p:nvSpPr>
          <p:cNvPr id="8" name="Box 8"/>
          <p:cNvSpPr/>
          <p:nvPr/>
        </p:nvSpPr>
        <p:spPr>
          <a:xfrm>
            <a:off x="3225750" y="814375"/>
            <a:ext cx="2692499" cy="620000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Line 8"/>
          <p:cNvSpPr/>
          <p:nvPr/>
        </p:nvSpPr>
        <p:spPr>
          <a:xfrm>
            <a:off x="3225750" y="833425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0" name="Title 8"/>
          <p:cNvSpPr/>
          <p:nvPr/>
        </p:nvSpPr>
        <p:spPr>
          <a:xfrm>
            <a:off x="3352700" y="914375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950" b="1" dirty="0">
                <a:solidFill>
                  <a:srgbClr val="1C3D5A"/>
                </a:solidFill>
                <a:latin typeface="Arial" pitchFamily="34" charset="0"/>
              </a:rPr>
              <a:t>RTW Plan Rules</a:t>
            </a:r>
            <a:endParaRPr lang="en-US" sz="950" dirty="0"/>
          </a:p>
        </p:txBody>
      </p:sp>
      <p:sp>
        <p:nvSpPr>
          <p:cNvPr id="11" name="Bullets 8"/>
          <p:cNvSpPr/>
          <p:nvPr/>
        </p:nvSpPr>
        <p:spPr>
          <a:xfrm>
            <a:off x="3352700" y="1074375"/>
            <a:ext cx="2492499" cy="3400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7-stage process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tracking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Milestone alerts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stale plans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Plan validation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meaningful rehab</a:t>
            </a:r>
            <a:endParaRPr lang="en-US" sz="750" dirty="0"/>
          </a:p>
        </p:txBody>
      </p:sp>
      <p:sp>
        <p:nvSpPr>
          <p:cNvPr id="12" name="Box 12"/>
          <p:cNvSpPr/>
          <p:nvPr/>
        </p:nvSpPr>
        <p:spPr>
          <a:xfrm>
            <a:off x="6045199" y="814375"/>
            <a:ext cx="2692499" cy="620000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Line 12"/>
          <p:cNvSpPr/>
          <p:nvPr/>
        </p:nvSpPr>
        <p:spPr>
          <a:xfrm>
            <a:off x="6045199" y="833425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4" name="Title 12"/>
          <p:cNvSpPr/>
          <p:nvPr/>
        </p:nvSpPr>
        <p:spPr>
          <a:xfrm>
            <a:off x="6172149" y="914375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950" b="1" dirty="0">
                <a:solidFill>
                  <a:srgbClr val="1C3D5A"/>
                </a:solidFill>
                <a:latin typeface="Arial" pitchFamily="34" charset="0"/>
              </a:rPr>
              <a:t>Action Queue</a:t>
            </a:r>
            <a:endParaRPr lang="en-US" sz="950" dirty="0"/>
          </a:p>
        </p:txBody>
      </p:sp>
      <p:sp>
        <p:nvSpPr>
          <p:cNvPr id="15" name="Bullets 12"/>
          <p:cNvSpPr/>
          <p:nvPr/>
        </p:nvSpPr>
        <p:spPr>
          <a:xfrm>
            <a:off x="6172149" y="1074375"/>
            <a:ext cx="2492499" cy="3400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Auto-creation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from compliance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Priority escalation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if overdue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Auto-complete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when resolved</a:t>
            </a:r>
            <a:endParaRPr lang="en-US" sz="750" dirty="0"/>
          </a:p>
        </p:txBody>
      </p:sp>
      <p:sp>
        <p:nvSpPr>
          <p:cNvPr id="16" name="Box 16"/>
          <p:cNvSpPr/>
          <p:nvPr/>
        </p:nvSpPr>
        <p:spPr>
          <a:xfrm>
            <a:off x="406301" y="1514375"/>
            <a:ext cx="2692499" cy="620000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Line 16"/>
          <p:cNvSpPr/>
          <p:nvPr/>
        </p:nvSpPr>
        <p:spPr>
          <a:xfrm>
            <a:off x="406301" y="1533425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8" name="Title 16"/>
          <p:cNvSpPr/>
          <p:nvPr/>
        </p:nvSpPr>
        <p:spPr>
          <a:xfrm>
            <a:off x="533251" y="1614375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950" b="1" dirty="0">
                <a:solidFill>
                  <a:srgbClr val="1C3D5A"/>
                </a:solidFill>
                <a:latin typeface="Arial" pitchFamily="34" charset="0"/>
              </a:rPr>
              <a:t>Compliance Engine</a:t>
            </a:r>
            <a:endParaRPr lang="en-US" sz="950" dirty="0"/>
          </a:p>
        </p:txBody>
      </p:sp>
      <p:sp>
        <p:nvSpPr>
          <p:cNvPr id="19" name="Bullets 16"/>
          <p:cNvSpPr/>
          <p:nvPr/>
        </p:nvSpPr>
        <p:spPr>
          <a:xfrm>
            <a:off x="533251" y="1774375"/>
            <a:ext cx="2492499" cy="3400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42-day threshold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enforcement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Rule evaluation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automatic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Compliance scoring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- 0-100%</a:t>
            </a:r>
            <a:endParaRPr lang="en-US" sz="750" dirty="0"/>
          </a:p>
        </p:txBody>
      </p:sp>
      <p:sp>
        <p:nvSpPr>
          <p:cNvPr id="20" name="Box 20"/>
          <p:cNvSpPr/>
          <p:nvPr/>
        </p:nvSpPr>
        <p:spPr>
          <a:xfrm>
            <a:off x="3225750" y="1514375"/>
            <a:ext cx="2692499" cy="620000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Line 20"/>
          <p:cNvSpPr/>
          <p:nvPr/>
        </p:nvSpPr>
        <p:spPr>
          <a:xfrm>
            <a:off x="3225750" y="1533425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2" name="Title 20"/>
          <p:cNvSpPr/>
          <p:nvPr/>
        </p:nvSpPr>
        <p:spPr>
          <a:xfrm>
            <a:off x="3352700" y="1614375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950" b="1" dirty="0">
                <a:solidFill>
                  <a:srgbClr val="1C3D5A"/>
                </a:solidFill>
                <a:latin typeface="Arial" pitchFamily="34" charset="0"/>
              </a:rPr>
              <a:t>Notifications</a:t>
            </a:r>
            <a:endParaRPr lang="en-US" sz="950" dirty="0"/>
          </a:p>
        </p:txBody>
      </p:sp>
      <p:sp>
        <p:nvSpPr>
          <p:cNvPr id="23" name="Bullets 20"/>
          <p:cNvSpPr/>
          <p:nvPr/>
        </p:nvSpPr>
        <p:spPr>
          <a:xfrm>
            <a:off x="3352700" y="1774375"/>
            <a:ext cx="2492499" cy="3400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Expiry alerts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cert/plan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Action overdue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escalation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Weekly digest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summary</a:t>
            </a:r>
            <a:endParaRPr lang="en-US" sz="750" dirty="0"/>
          </a:p>
        </p:txBody>
      </p:sp>
      <p:sp>
        <p:nvSpPr>
          <p:cNvPr id="24" name="Box 24"/>
          <p:cNvSpPr/>
          <p:nvPr/>
        </p:nvSpPr>
        <p:spPr>
          <a:xfrm>
            <a:off x="6045199" y="1514375"/>
            <a:ext cx="2692499" cy="620000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Line 24"/>
          <p:cNvSpPr/>
          <p:nvPr/>
        </p:nvSpPr>
        <p:spPr>
          <a:xfrm>
            <a:off x="6045199" y="1533425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6" name="Title 24"/>
          <p:cNvSpPr/>
          <p:nvPr/>
        </p:nvSpPr>
        <p:spPr>
          <a:xfrm>
            <a:off x="6172149" y="1614375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950" b="1" dirty="0">
                <a:solidFill>
                  <a:srgbClr val="1C3D5A"/>
                </a:solidFill>
                <a:latin typeface="Arial" pitchFamily="34" charset="0"/>
              </a:rPr>
              <a:t>Audit &amp; Security</a:t>
            </a:r>
            <a:endParaRPr lang="en-US" sz="950" dirty="0"/>
          </a:p>
        </p:txBody>
      </p:sp>
      <p:sp>
        <p:nvSpPr>
          <p:cNvPr id="27" name="Bullets 24"/>
          <p:cNvSpPr/>
          <p:nvPr/>
        </p:nvSpPr>
        <p:spPr>
          <a:xfrm>
            <a:off x="6172149" y="1774375"/>
            <a:ext cx="2492499" cy="3400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Full audit trail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all actions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Multi-tenant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data isolation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Role-based access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RBAC</a:t>
            </a:r>
            <a:endParaRPr lang="en-US" sz="750" dirty="0"/>
          </a:p>
        </p:txBody>
      </p:sp>
      <p:sp>
        <p:nvSpPr>
          <p:cNvPr id="28" name="Box 28"/>
          <p:cNvSpPr/>
          <p:nvPr/>
        </p:nvSpPr>
        <p:spPr>
          <a:xfrm>
            <a:off x="406301" y="2214375"/>
            <a:ext cx="2692499" cy="620000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Line 28"/>
          <p:cNvSpPr/>
          <p:nvPr/>
        </p:nvSpPr>
        <p:spPr>
          <a:xfrm>
            <a:off x="406301" y="2233425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30" name="Title 28"/>
          <p:cNvSpPr/>
          <p:nvPr/>
        </p:nvSpPr>
        <p:spPr>
          <a:xfrm>
            <a:off x="533251" y="2314375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950" b="1" dirty="0">
                <a:solidFill>
                  <a:srgbClr val="1C3D5A"/>
                </a:solidFill>
                <a:latin typeface="Arial" pitchFamily="34" charset="0"/>
              </a:rPr>
              <a:t>WIRC Act</a:t>
            </a:r>
            <a:endParaRPr lang="en-US" sz="950" dirty="0"/>
          </a:p>
        </p:txBody>
      </p:sp>
      <p:sp>
        <p:nvSpPr>
          <p:cNvPr id="31" name="Bullets 28"/>
          <p:cNvSpPr/>
          <p:nvPr/>
        </p:nvSpPr>
        <p:spPr>
          <a:xfrm>
            <a:off x="533251" y="2474375"/>
            <a:ext cx="2492499" cy="3400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Complete Act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all sections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Auto-codified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machine readable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Version tracked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updates applied</a:t>
            </a:r>
            <a:endParaRPr lang="en-US" sz="750" dirty="0"/>
          </a:p>
        </p:txBody>
      </p:sp>
      <p:sp>
        <p:nvSpPr>
          <p:cNvPr id="32" name="Box 32"/>
          <p:cNvSpPr/>
          <p:nvPr/>
        </p:nvSpPr>
        <p:spPr>
          <a:xfrm>
            <a:off x="3225750" y="2214375"/>
            <a:ext cx="2692499" cy="620000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Line 32"/>
          <p:cNvSpPr/>
          <p:nvPr/>
        </p:nvSpPr>
        <p:spPr>
          <a:xfrm>
            <a:off x="3225750" y="2233425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34" name="Title 32"/>
          <p:cNvSpPr/>
          <p:nvPr/>
        </p:nvSpPr>
        <p:spPr>
          <a:xfrm>
            <a:off x="3352700" y="2314375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950" b="1" dirty="0">
                <a:solidFill>
                  <a:srgbClr val="1C3D5A"/>
                </a:solidFill>
                <a:latin typeface="Arial" pitchFamily="34" charset="0"/>
              </a:rPr>
              <a:t>WorkSafe Guidelines</a:t>
            </a:r>
            <a:endParaRPr lang="en-US" sz="950" dirty="0"/>
          </a:p>
        </p:txBody>
      </p:sp>
      <p:sp>
        <p:nvSpPr>
          <p:cNvPr id="35" name="Bullets 32"/>
          <p:cNvSpPr/>
          <p:nvPr/>
        </p:nvSpPr>
        <p:spPr>
          <a:xfrm>
            <a:off x="3352700" y="2474375"/>
            <a:ext cx="2492499" cy="3400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Claims manual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integrated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Decision support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automated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Process validation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real-time</a:t>
            </a:r>
            <a:endParaRPr lang="en-US" sz="750" dirty="0"/>
          </a:p>
        </p:txBody>
      </p:sp>
      <p:sp>
        <p:nvSpPr>
          <p:cNvPr id="36" name="Box 36"/>
          <p:cNvSpPr/>
          <p:nvPr/>
        </p:nvSpPr>
        <p:spPr>
          <a:xfrm>
            <a:off x="6045199" y="2214375"/>
            <a:ext cx="2692499" cy="620000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Line 36"/>
          <p:cNvSpPr/>
          <p:nvPr/>
        </p:nvSpPr>
        <p:spPr>
          <a:xfrm>
            <a:off x="6045199" y="2233425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38" name="Title 36"/>
          <p:cNvSpPr/>
          <p:nvPr/>
        </p:nvSpPr>
        <p:spPr>
          <a:xfrm>
            <a:off x="6172149" y="2314375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950" b="1" dirty="0">
                <a:solidFill>
                  <a:srgbClr val="1C3D5A"/>
                </a:solidFill>
                <a:latin typeface="Arial" pitchFamily="34" charset="0"/>
              </a:rPr>
              <a:t>Business Rules Engine</a:t>
            </a:r>
            <a:endParaRPr lang="en-US" sz="950" dirty="0"/>
          </a:p>
        </p:txBody>
      </p:sp>
      <p:sp>
        <p:nvSpPr>
          <p:cNvPr id="39" name="Bullets 36"/>
          <p:cNvSpPr/>
          <p:nvPr/>
        </p:nvSpPr>
        <p:spPr>
          <a:xfrm>
            <a:off x="6172149" y="2474375"/>
            <a:ext cx="2492499" cy="340000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100+ rules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comprehensive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Always-on checks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automated</a:t>
            </a:r>
            <a:endParaRPr lang="en-US" sz="750" dirty="0"/>
          </a:p>
          <a:p>
            <a:pPr algn="l" marL="76200" indent="-76200">
              <a:lnSpc>
                <a:spcPts val="850"/>
              </a:lnSpc>
              <a:spcAft>
                <a:spcPts val="80"/>
              </a:spcAft>
              <a:buSzPct val="100000"/>
              <a:buChar char="•"/>
            </a:pPr>
            <a:r>
              <a:rPr lang="en-US" sz="750" b="1" dirty="0">
                <a:solidFill>
                  <a:srgbClr val="52B788"/>
                </a:solidFill>
                <a:latin typeface="Arial" pitchFamily="34" charset="0"/>
              </a:rPr>
              <a:t>Extensible logic</a:t>
            </a:r>
            <a:pPr algn="l" indent="0" marL="0">
              <a:lnSpc>
                <a:spcPts val="850"/>
              </a:lnSpc>
              <a:spcAft>
                <a:spcPts val="80"/>
              </a:spcAft>
              <a:buNone/>
            </a:pPr>
            <a:r>
              <a:rPr lang="en-US" sz="750" dirty="0">
                <a:solidFill>
                  <a:srgbClr val="4A5568"/>
                </a:solidFill>
                <a:latin typeface="Arial" pitchFamily="34" charset="0"/>
              </a:rPr>
              <a:t> - configurable</a:t>
            </a:r>
            <a:endParaRPr lang="en-US" sz="750" dirty="0"/>
          </a:p>
        </p:txBody>
      </p:sp>
      <p:pic>
        <p:nvPicPr>
          <p:cNvPr id="2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Outreach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8331398" cy="3930997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3001" y="1476375"/>
            <a:ext cx="795395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Sales with 22,000 Qualified Leads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73001" y="1923306"/>
            <a:ext cx="7953958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 manages outreach and converts leads to customers.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73001" y="2324695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01576" y="2324695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7101" y="2451646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Smart Segmentation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57101" y="2781746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categorizes 22,000 leads by industry and compliance needs.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73001" y="3208288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01576" y="3208288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7101" y="3335238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Automated Outreach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57101" y="3665339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email campaigns managed by Go Vertical.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73001" y="4091880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01576" y="4091880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7101" y="4218831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Pipeline Tracking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57101" y="4548932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 engagement and convert leads to customers.</a:t>
            </a:r>
            <a:endParaRPr lang="en-US" sz="1200" dirty="0"/>
          </a:p>
        </p:txBody>
      </p:sp>
      <p:pic>
        <p:nvPicPr>
          <p:cNvPr id="19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143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Market - 3 Tiers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06301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904875"/>
            <a:ext cx="2650182" cy="0"/>
          </a:xfrm>
          <a:prstGeom prst="line">
            <a:avLst/>
          </a:prstGeom>
          <a:noFill/>
          <a:ln w="7620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6801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1: Primary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96801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5+ active cases, high volumes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96801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 &amp; Recruitment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Aged Care Facilities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NDIS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Training Orgs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Claims Management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246983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3246983" y="904875"/>
            <a:ext cx="2650182" cy="0"/>
          </a:xfrm>
          <a:prstGeom prst="line">
            <a:avLst/>
          </a:prstGeom>
          <a:noFill/>
          <a:ln w="76200">
            <a:solidFill>
              <a:srgbClr val="2E5C8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37483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2: Strong Fit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3437483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Growing sectors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437483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Rehabilitation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Allied Health Groups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 Companies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Firms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Transport &amp; Logistics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6087666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087666" y="904875"/>
            <a:ext cx="2650182" cy="0"/>
          </a:xfrm>
          <a:prstGeom prst="line">
            <a:avLst/>
          </a:prstGeom>
          <a:noFill/>
          <a:ln w="76200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78166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3: Expansion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6278166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customization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278166" y="1781175"/>
            <a:ext cx="2269182" cy="530423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Franchise Groups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278166" y="2463998"/>
            <a:ext cx="2269182" cy="860375"/>
          </a:xfrm>
          <a:prstGeom prst="roundRect">
            <a:avLst>
              <a:gd name="adj" fmla="val 8857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410922" y="2616398"/>
            <a:ext cx="200367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22,000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6410922" y="3019574"/>
            <a:ext cx="20036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400"/>
              </a:spcBef>
              <a:buNone/>
            </a:pPr>
            <a:r>
              <a:rPr lang="en-US" sz="11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Qualified Leads</a:t>
            </a:r>
            <a:endParaRPr lang="en-US" sz="1100" dirty="0"/>
          </a:p>
        </p:txBody>
      </p:sp>
      <p:pic>
        <p:nvPicPr>
          <p:cNvPr id="22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GTM: "Land the Anchors"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Sales &amp; Industry Partnerships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322439"/>
          </a:xfrm>
          <a:prstGeom prst="roundRect">
            <a:avLst>
              <a:gd name="adj" fmla="val 305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 22,000 leads by Tier 1 industries. Launch automated email campaigns with compliance-focused messaging.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Conferences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Exhibit and speak at RCSA (recruitment), LASA (aged care), NDS (disability services). Build credibility.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44678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Pilot Program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 60-day pilot with full support. Convert to paid on demonstrated ROI.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3831134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383113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 Outreach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096345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Navigator targeting Compliance Managers and HR Directors at target companies.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Anchor Clients Year 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$30K+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Hire, Aged Care, NDIS, GTOs, Claims Management</a:t>
            </a:r>
            <a:endParaRPr lang="en-US" sz="9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Preventli Partnership Presentation</dc:title>
  <dc:subject>WorkSafe Victoria Compliance Platform - Partnership Overview</dc:subject>
  <dc:creator>Preventli</dc:creator>
  <cp:lastModifiedBy>Preventli</cp:lastModifiedBy>
  <cp:revision>1</cp:revision>
  <dcterms:created xsi:type="dcterms:W3CDTF">2026-01-22T04:04:29Z</dcterms:created>
  <dcterms:modified xsi:type="dcterms:W3CDTF">2026-01-22T04:04:29Z</dcterms:modified>
</cp:coreProperties>
</file>